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3"/>
  </p:sldMasterIdLst>
  <p:notesMasterIdLst>
    <p:notesMasterId r:id="rId19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9144000" cy="6858000" type="screen4x3"/>
  <p:notesSz cx="6797675" cy="9872663"/>
  <p:defaultTextStyle>
    <a:defPPr>
      <a:defRPr lang="sl-S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9100"/>
    <a:srgbClr val="7A6A58"/>
    <a:srgbClr val="8CC63F"/>
    <a:srgbClr val="E5132F"/>
    <a:srgbClr val="0D67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53"/>
    <p:restoredTop sz="94677"/>
  </p:normalViewPr>
  <p:slideViewPr>
    <p:cSldViewPr showGuides="1">
      <p:cViewPr varScale="1">
        <p:scale>
          <a:sx n="109" d="100"/>
          <a:sy n="109" d="100"/>
        </p:scale>
        <p:origin x="1965" y="6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1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EC422C-8004-4103-935A-49F72B3BB22E}" type="datetimeFigureOut">
              <a:rPr lang="en-SI" smtClean="0"/>
              <a:t>15/11/2023</a:t>
            </a:fld>
            <a:endParaRPr lang="en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3488"/>
            <a:ext cx="444182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0BFD0A-6C3D-4DDF-82B8-6AA457B76F39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582078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0BFD0A-6C3D-4DDF-82B8-6AA457B76F39}" type="slidenum">
              <a:rPr lang="en-SI" smtClean="0"/>
              <a:t>2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1084284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F29100"/>
                </a:solidFill>
              </a:defRPr>
            </a:lvl1pPr>
          </a:lstStyle>
          <a:p>
            <a:pPr lvl="0"/>
            <a:r>
              <a:rPr lang="sl-SI" altLang="en-US" noProof="0" dirty="0"/>
              <a:t>Kliknite, če želite urediti slog naslova matrice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sl-SI" altLang="en-US" noProof="0"/>
              <a:t>Kliknite, če želite urediti slog podnaslova matrice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AA0EDE7-6C5F-CC40-9036-8D94807144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3A23614-0D8E-364E-BFF5-DD01384F7D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5927EED-4322-1D4C-A62D-9E12FDE12B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D33F2-59FE-C040-B979-707CC9175938}" type="slidenum">
              <a:rPr lang="sl-SI" altLang="en-US"/>
              <a:pPr>
                <a:defRPr/>
              </a:pPr>
              <a:t>‹#›</a:t>
            </a:fld>
            <a:endParaRPr lang="sl-SI" altLang="en-US"/>
          </a:p>
        </p:txBody>
      </p:sp>
    </p:spTree>
    <p:extLst>
      <p:ext uri="{BB962C8B-B14F-4D97-AF65-F5344CB8AC3E}">
        <p14:creationId xmlns:p14="http://schemas.microsoft.com/office/powerpoint/2010/main" val="17185623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3534B56-F730-044F-B405-D7B044968C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0948AE0-6ED3-814B-8F59-911B592626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8BA54A-579D-554B-B294-504BAD73A8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5F822-0973-F44E-80D8-4FA123E5A0CF}" type="slidenum">
              <a:rPr lang="sl-SI" altLang="en-US"/>
              <a:pPr>
                <a:defRPr/>
              </a:pPr>
              <a:t>‹#›</a:t>
            </a:fld>
            <a:endParaRPr lang="sl-SI" altLang="en-US"/>
          </a:p>
        </p:txBody>
      </p:sp>
    </p:spTree>
    <p:extLst>
      <p:ext uri="{BB962C8B-B14F-4D97-AF65-F5344CB8AC3E}">
        <p14:creationId xmlns:p14="http://schemas.microsoft.com/office/powerpoint/2010/main" val="239420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425" y="274638"/>
            <a:ext cx="1730375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63713" y="274638"/>
            <a:ext cx="5040312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B0D6FB4-5044-F54B-9230-C4E4AD120E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E5E92A6-1446-7942-A3FD-BED2B3A176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28B34D9-F397-5B48-8E92-4F1BFFE256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5715B6-732F-9A4A-BCDB-166737DD0331}" type="slidenum">
              <a:rPr lang="sl-SI" altLang="en-US"/>
              <a:pPr>
                <a:defRPr/>
              </a:pPr>
              <a:t>‹#›</a:t>
            </a:fld>
            <a:endParaRPr lang="sl-SI" altLang="en-US"/>
          </a:p>
        </p:txBody>
      </p:sp>
    </p:spTree>
    <p:extLst>
      <p:ext uri="{BB962C8B-B14F-4D97-AF65-F5344CB8AC3E}">
        <p14:creationId xmlns:p14="http://schemas.microsoft.com/office/powerpoint/2010/main" val="1522386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5FD7703-08C2-2C4D-9F09-C2BC86843C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6007E38-35B2-0E44-B798-8BD4C6899F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AA0D911-7154-9C4E-BC51-A93F2225A2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49ADFD-3020-B54E-BC45-85E11592CF48}" type="slidenum">
              <a:rPr lang="sl-SI" altLang="en-US"/>
              <a:pPr>
                <a:defRPr/>
              </a:pPr>
              <a:t>‹#›</a:t>
            </a:fld>
            <a:endParaRPr lang="sl-SI" altLang="en-US"/>
          </a:p>
        </p:txBody>
      </p:sp>
    </p:spTree>
    <p:extLst>
      <p:ext uri="{BB962C8B-B14F-4D97-AF65-F5344CB8AC3E}">
        <p14:creationId xmlns:p14="http://schemas.microsoft.com/office/powerpoint/2010/main" val="2191452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7675BA6-3727-5646-ACB6-227C8E443B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372A3FD-DBFE-3D4A-A4DE-34322D2810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DAF8703-716F-B347-9CA0-2E78BF4DAC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F44EC-0D02-9E4D-A99B-10877368265C}" type="slidenum">
              <a:rPr lang="sl-SI" altLang="en-US"/>
              <a:pPr>
                <a:defRPr/>
              </a:pPr>
              <a:t>‹#›</a:t>
            </a:fld>
            <a:endParaRPr lang="sl-SI" altLang="en-US"/>
          </a:p>
        </p:txBody>
      </p:sp>
    </p:spTree>
    <p:extLst>
      <p:ext uri="{BB962C8B-B14F-4D97-AF65-F5344CB8AC3E}">
        <p14:creationId xmlns:p14="http://schemas.microsoft.com/office/powerpoint/2010/main" val="1506143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63713" y="1600200"/>
            <a:ext cx="338455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00663" y="1600200"/>
            <a:ext cx="3386137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C930422-3EC8-B846-9553-ACA7C5CA6B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095E41-1123-6641-8401-D899F844E5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562396-9C84-7549-9A20-7130A280F0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66A82B-1706-704D-8BDE-83994781F267}" type="slidenum">
              <a:rPr lang="sl-SI" altLang="en-US"/>
              <a:pPr>
                <a:defRPr/>
              </a:pPr>
              <a:t>‹#›</a:t>
            </a:fld>
            <a:endParaRPr lang="sl-SI" altLang="en-US"/>
          </a:p>
        </p:txBody>
      </p:sp>
    </p:spTree>
    <p:extLst>
      <p:ext uri="{BB962C8B-B14F-4D97-AF65-F5344CB8AC3E}">
        <p14:creationId xmlns:p14="http://schemas.microsoft.com/office/powerpoint/2010/main" val="1980233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FB66594-B468-A645-BE5D-D0215457EE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DEF81BD-D4B7-9344-B8A8-622EED8AD1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63A2EDE-BAD1-DD48-BAAE-15A0CC1E10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5F3C3A-5BAE-8246-BC32-5E8EEAD5C19B}" type="slidenum">
              <a:rPr lang="sl-SI" altLang="en-US"/>
              <a:pPr>
                <a:defRPr/>
              </a:pPr>
              <a:t>‹#›</a:t>
            </a:fld>
            <a:endParaRPr lang="sl-SI" altLang="en-US"/>
          </a:p>
        </p:txBody>
      </p:sp>
    </p:spTree>
    <p:extLst>
      <p:ext uri="{BB962C8B-B14F-4D97-AF65-F5344CB8AC3E}">
        <p14:creationId xmlns:p14="http://schemas.microsoft.com/office/powerpoint/2010/main" val="118236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BB07284-A1BB-9543-9929-2D1CE9C5F1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365D3AD-BE14-7246-BA2E-CC87CE8922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AB98B7A-9CF6-214A-A66D-90507187EE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492222-D78A-AA4B-A3C9-EE1D41DB0B7D}" type="slidenum">
              <a:rPr lang="sl-SI" altLang="en-US"/>
              <a:pPr>
                <a:defRPr/>
              </a:pPr>
              <a:t>‹#›</a:t>
            </a:fld>
            <a:endParaRPr lang="sl-SI" altLang="en-US"/>
          </a:p>
        </p:txBody>
      </p:sp>
    </p:spTree>
    <p:extLst>
      <p:ext uri="{BB962C8B-B14F-4D97-AF65-F5344CB8AC3E}">
        <p14:creationId xmlns:p14="http://schemas.microsoft.com/office/powerpoint/2010/main" val="2136523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492D85F-51E4-B04A-83DD-43F04BA719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C4053CC-E945-7F4A-9B17-623D4DFB7B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2C629D9-1C3C-8646-A11E-70ABD95435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A968A2-E860-CB41-81C3-D2FBB48E15D8}" type="slidenum">
              <a:rPr lang="sl-SI" altLang="en-US"/>
              <a:pPr>
                <a:defRPr/>
              </a:pPr>
              <a:t>‹#›</a:t>
            </a:fld>
            <a:endParaRPr lang="sl-SI" altLang="en-US"/>
          </a:p>
        </p:txBody>
      </p:sp>
    </p:spTree>
    <p:extLst>
      <p:ext uri="{BB962C8B-B14F-4D97-AF65-F5344CB8AC3E}">
        <p14:creationId xmlns:p14="http://schemas.microsoft.com/office/powerpoint/2010/main" val="1363368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C75DCEA-E399-3A4C-B764-F0DD207016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374387-4E2B-1648-BDC6-9489CECD52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0811655-0D87-3644-9DCE-687D266759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6BD5C3-F62E-124B-8786-7B3D25A9B9BC}" type="slidenum">
              <a:rPr lang="sl-SI" altLang="en-US"/>
              <a:pPr>
                <a:defRPr/>
              </a:pPr>
              <a:t>‹#›</a:t>
            </a:fld>
            <a:endParaRPr lang="sl-SI" altLang="en-US"/>
          </a:p>
        </p:txBody>
      </p:sp>
    </p:spTree>
    <p:extLst>
      <p:ext uri="{BB962C8B-B14F-4D97-AF65-F5344CB8AC3E}">
        <p14:creationId xmlns:p14="http://schemas.microsoft.com/office/powerpoint/2010/main" val="1782336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8DF4737-AA1C-804D-B784-E56264F394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534232A-23C7-E848-9FBB-CDFC6F03D3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30B1C71-2AD9-BF45-8D98-277565D6DF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76B4EB-4C93-7545-AB14-BBC5AAD0DF55}" type="slidenum">
              <a:rPr lang="sl-SI" altLang="en-US"/>
              <a:pPr>
                <a:defRPr/>
              </a:pPr>
              <a:t>‹#›</a:t>
            </a:fld>
            <a:endParaRPr lang="sl-SI" altLang="en-US"/>
          </a:p>
        </p:txBody>
      </p:sp>
    </p:spTree>
    <p:extLst>
      <p:ext uri="{BB962C8B-B14F-4D97-AF65-F5344CB8AC3E}">
        <p14:creationId xmlns:p14="http://schemas.microsoft.com/office/powerpoint/2010/main" val="2768858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F141DC1-E9C7-214F-9025-A3D5BB70F3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57275" y="274638"/>
            <a:ext cx="71866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en-US" dirty="0"/>
              <a:t>Kliknite, če želite urediti slog naslova matrice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85DC4AE-3371-624B-8195-829F9257D2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57275" y="1600200"/>
            <a:ext cx="7186613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en-US" dirty="0"/>
              <a:t>Kliknite, če želite urediti sloge besedila matrice</a:t>
            </a:r>
          </a:p>
          <a:p>
            <a:pPr lvl="1"/>
            <a:r>
              <a:rPr lang="sl-SI" altLang="en-US" dirty="0"/>
              <a:t>Druga raven</a:t>
            </a:r>
          </a:p>
          <a:p>
            <a:pPr lvl="2"/>
            <a:r>
              <a:rPr lang="sl-SI" altLang="en-US" dirty="0"/>
              <a:t>Tretja raven</a:t>
            </a:r>
          </a:p>
          <a:p>
            <a:pPr lvl="3"/>
            <a:r>
              <a:rPr lang="sl-SI" altLang="en-US" dirty="0"/>
              <a:t>Četrta raven</a:t>
            </a:r>
          </a:p>
          <a:p>
            <a:pPr lvl="4"/>
            <a:r>
              <a:rPr lang="sl-SI" altLang="en-US" dirty="0"/>
              <a:t>Peta raven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D2E6465-8672-3F40-B7FB-5F90363CDEB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763713" y="6237288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sl-SI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F0122B7-C20B-4E40-B2EB-D8498C9C1DF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sl-SI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5492107-C31A-5E49-A932-B4B635342C0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fld id="{12334B4D-8F98-C147-939E-37F52B0AF82A}" type="slidenum">
              <a:rPr lang="sl-SI" altLang="en-US"/>
              <a:pPr>
                <a:defRPr/>
              </a:pPr>
              <a:t>‹#›</a:t>
            </a:fld>
            <a:endParaRPr lang="sl-SI" alt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2449EC3-2C9D-3348-84BE-F421DEE21DF8}"/>
              </a:ext>
            </a:extLst>
          </p:cNvPr>
          <p:cNvSpPr/>
          <p:nvPr userDrawn="1"/>
        </p:nvSpPr>
        <p:spPr>
          <a:xfrm>
            <a:off x="104775" y="4941888"/>
            <a:ext cx="1835150" cy="177958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l-SI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83CAB43-A08A-7067-B60D-AA54F909E408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5943600"/>
            <a:ext cx="9144000" cy="914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rgbClr val="F291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A61C8C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A61C8C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A61C8C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A61C8C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D74754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D74754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D74754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D74754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9">
            <a:extLst>
              <a:ext uri="{FF2B5EF4-FFF2-40B4-BE49-F238E27FC236}">
                <a16:creationId xmlns:a16="http://schemas.microsoft.com/office/drawing/2014/main" id="{67FAC4C2-31BA-0E40-80C7-DB5D7F1A7E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F29100"/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3314" name="TextBox 1">
            <a:extLst>
              <a:ext uri="{FF2B5EF4-FFF2-40B4-BE49-F238E27FC236}">
                <a16:creationId xmlns:a16="http://schemas.microsoft.com/office/drawing/2014/main" id="{1355DFC7-558D-1C4C-A497-72CC99F4F1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0738" y="55563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3318" name="Rectangle 9">
            <a:extLst>
              <a:ext uri="{FF2B5EF4-FFF2-40B4-BE49-F238E27FC236}">
                <a16:creationId xmlns:a16="http://schemas.microsoft.com/office/drawing/2014/main" id="{21CC934C-0BBA-E142-8EB1-1647E710D9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9394"/>
            <a:ext cx="9144000" cy="404813"/>
          </a:xfrm>
          <a:prstGeom prst="rect">
            <a:avLst/>
          </a:prstGeom>
          <a:solidFill>
            <a:srgbClr val="F29100"/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3" name="Slika 2" descr="Slika, ki vsebuje besede besedilo, posnetek zaslona, oblikovanje&#10;&#10;Opis je samodejno ustvarjen">
            <a:extLst>
              <a:ext uri="{FF2B5EF4-FFF2-40B4-BE49-F238E27FC236}">
                <a16:creationId xmlns:a16="http://schemas.microsoft.com/office/drawing/2014/main" id="{B01E696E-1AC2-048D-2798-F5FCCC4703E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9100"/>
          <a:stretch/>
        </p:blipFill>
        <p:spPr>
          <a:xfrm>
            <a:off x="395536" y="385419"/>
            <a:ext cx="7899937" cy="600085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E6166169-E638-0E43-A7E3-2A02942785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3608" y="116632"/>
            <a:ext cx="7186613" cy="1143000"/>
          </a:xfrm>
        </p:spPr>
        <p:txBody>
          <a:bodyPr/>
          <a:lstStyle/>
          <a:p>
            <a:pPr eaLnBrk="1" hangingPunct="1"/>
            <a:r>
              <a:rPr lang="sl-SI" alt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Kaj mora upravnik vedeti o postopkih po ZVEtL-1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85FB7BE-3E00-2B4D-A4D0-55D6E4C2B4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512" y="620688"/>
            <a:ext cx="8064896" cy="5616624"/>
          </a:xfrm>
        </p:spPr>
        <p:txBody>
          <a:bodyPr/>
          <a:lstStyle/>
          <a:p>
            <a:pPr marL="457200" lvl="1" indent="0" algn="just" eaLnBrk="1" hangingPunct="1">
              <a:buNone/>
              <a:defRPr/>
            </a:pPr>
            <a:endParaRPr lang="sl-SI" altLang="en-US" sz="1400" dirty="0"/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r>
              <a:rPr lang="sl-SI" altLang="en-US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Postopek za vzpostavitev etažne lastnine – končna odločba in pravna sredstva:</a:t>
            </a: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r>
              <a:rPr lang="sl-SI" alt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sodišče odloči s </a:t>
            </a:r>
            <a:r>
              <a:rPr lang="sl-SI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sklepom:</a:t>
            </a:r>
          </a:p>
          <a:p>
            <a:pPr lvl="2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l-SI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pozitivna </a:t>
            </a: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meritorna odločba: </a:t>
            </a:r>
          </a:p>
          <a:p>
            <a:pPr lvl="3" algn="just" eaLnBrk="1" hangingPunct="1"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sl-SI" alt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deklaratorna (ugotovitvena) narava</a:t>
            </a:r>
          </a:p>
          <a:p>
            <a:pPr lvl="3" algn="just" eaLnBrk="1" hangingPunct="1"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sl-SI" alt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formalno, ne pa tudi materialno pravnomočna</a:t>
            </a:r>
          </a:p>
          <a:p>
            <a:pPr lvl="3" algn="just" eaLnBrk="1" hangingPunct="1"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sl-SI" alt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pogodbena ureditev razmerij ni predmet odločanja</a:t>
            </a:r>
          </a:p>
          <a:p>
            <a:pPr lvl="3" algn="just" eaLnBrk="1" hangingPunct="1"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sl-SI" alt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izvršitev: izvedba v zemljiški knjigi po uradni dolžnosti</a:t>
            </a:r>
          </a:p>
          <a:p>
            <a:pPr lvl="2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l-SI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negativna</a:t>
            </a: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meritorna odločba: bolj kot ne izjemna možnost</a:t>
            </a: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sl-SI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meje odločanja </a:t>
            </a: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glavni stvari:</a:t>
            </a:r>
          </a:p>
          <a:p>
            <a:pPr lvl="2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postopek se brez predloga ne more začeti</a:t>
            </a:r>
          </a:p>
          <a:p>
            <a:pPr lvl="2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sodišče pri odločanju ni vezano na predlog oz. zahteve udeležencev </a:t>
            </a:r>
          </a:p>
          <a:p>
            <a:pPr lvl="2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etažna lastnina se vedno vzpostaviti na celi stavbi in vseh njenih delih</a:t>
            </a:r>
          </a:p>
          <a:p>
            <a:pPr lvl="2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delih stavbe, ki so v zk že vpisani, sodišče ne sme odločati</a:t>
            </a: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sl-SI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izpodbijanje</a:t>
            </a: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meritorne odločbe: </a:t>
            </a:r>
          </a:p>
          <a:p>
            <a:pPr lvl="1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redna pravna sredstva: pritožba (pazi na pravočasnost!)</a:t>
            </a:r>
          </a:p>
          <a:p>
            <a:pPr lvl="1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izredna pravna sredstva: revizija in obnova postopka nista dovoljeni</a:t>
            </a: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endParaRPr lang="sl-SI" alt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endParaRPr lang="sl-SI" alt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endParaRPr lang="sl-SI" alt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endParaRPr lang="sl-SI" alt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371600" lvl="3" indent="0" algn="just" eaLnBrk="1" hangingPunct="1">
              <a:spcAft>
                <a:spcPts val="600"/>
              </a:spcAft>
              <a:buNone/>
              <a:defRPr/>
            </a:pPr>
            <a:endParaRPr lang="sl-SI" alt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sl-SI" alt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sl-SI" alt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endParaRPr lang="sl-SI" alt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 eaLnBrk="1" hangingPunct="1">
              <a:buNone/>
              <a:defRPr/>
            </a:pPr>
            <a:endParaRPr lang="sl-SI" altLang="en-US" sz="1400" dirty="0"/>
          </a:p>
          <a:p>
            <a:pPr marL="457200" lvl="1" indent="0" algn="just" eaLnBrk="1" hangingPunct="1">
              <a:buNone/>
              <a:defRPr/>
            </a:pPr>
            <a:r>
              <a:rPr lang="sl-SI" altLang="en-US" sz="1400" dirty="0"/>
              <a:t>	</a:t>
            </a:r>
            <a:endParaRPr lang="en-GB" altLang="en-US" sz="1400" dirty="0"/>
          </a:p>
          <a:p>
            <a:pPr eaLnBrk="1" hangingPunct="1">
              <a:defRPr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14843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E6166169-E638-0E43-A7E3-2A02942785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3608" y="116632"/>
            <a:ext cx="7186613" cy="1143000"/>
          </a:xfrm>
        </p:spPr>
        <p:txBody>
          <a:bodyPr/>
          <a:lstStyle/>
          <a:p>
            <a:pPr eaLnBrk="1" hangingPunct="1"/>
            <a:r>
              <a:rPr lang="sl-SI" alt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Kaj mora upravnik vedeti o postopkih po ZVEtL-1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85FB7BE-3E00-2B4D-A4D0-55D6E4C2B4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504" y="980728"/>
            <a:ext cx="8223099" cy="5616624"/>
          </a:xfrm>
        </p:spPr>
        <p:txBody>
          <a:bodyPr/>
          <a:lstStyle/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r>
              <a:rPr lang="sl-SI" altLang="en-US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Postopek za vzpostavitev etažne lastnine – skrajšani postopek:</a:t>
            </a: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r>
              <a:rPr lang="sl-SI" alt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 modaliteta postopka za vzpostavitev etažne lastnine (smiselna uporaba pravil)</a:t>
            </a: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pogoj: etažna lastnina je pravilno vpisana, manjkajo samo še solastniški idealni deleži na skupnih delih</a:t>
            </a: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obveščanja po 9. in 10 členu ZVEtL-1 ni</a:t>
            </a: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sl-SI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predlog</a:t>
            </a: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lvl="2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zadošča identifikacija stavbe in zahteva za določitev solastniških idealnih deležev</a:t>
            </a: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sl-SI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vloga upravnika</a:t>
            </a: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lvl="2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zakoniti zastopnik skupnosti etažnih lastnikov kot predlagatelja: vloži predlog</a:t>
            </a:r>
          </a:p>
          <a:p>
            <a:pPr lvl="2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zakoniti zastopnik skupnosti etažnih lastnikov kot udeleženca: varuje interese na skupnih delih</a:t>
            </a: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sl-SI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meritorna odločba:</a:t>
            </a:r>
          </a:p>
          <a:p>
            <a:pPr lvl="2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določi solastniške idealne deleže na skupnih delih stavbe po zakonski domnevi (člen 26/6)</a:t>
            </a:r>
          </a:p>
          <a:p>
            <a:pPr lvl="2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upravnik lahko v imenu skupnosti etažnih lastnikov vloži ugovor, zoper odločbo o ugovoru pa pritožbo</a:t>
            </a:r>
          </a:p>
          <a:p>
            <a:pPr lvl="2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nima materialne pravnomočnosti – možen naknadni redni postopek za vzpostavitev etažne lastnine</a:t>
            </a:r>
            <a:endParaRPr lang="sl-SI" alt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371600" lvl="3" indent="0" algn="just" eaLnBrk="1" hangingPunct="1">
              <a:spcAft>
                <a:spcPts val="600"/>
              </a:spcAft>
              <a:buNone/>
              <a:defRPr/>
            </a:pPr>
            <a:endParaRPr lang="sl-SI" alt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sl-SI" alt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sl-SI" alt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endParaRPr lang="sl-SI" alt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 eaLnBrk="1" hangingPunct="1">
              <a:buNone/>
              <a:defRPr/>
            </a:pPr>
            <a:endParaRPr lang="sl-SI" altLang="en-US" sz="1400" dirty="0"/>
          </a:p>
          <a:p>
            <a:pPr marL="457200" lvl="1" indent="0" algn="just" eaLnBrk="1" hangingPunct="1">
              <a:buNone/>
              <a:defRPr/>
            </a:pPr>
            <a:r>
              <a:rPr lang="sl-SI" altLang="en-US" sz="1400" dirty="0"/>
              <a:t>	</a:t>
            </a:r>
            <a:endParaRPr lang="en-GB" altLang="en-US" sz="1400" dirty="0"/>
          </a:p>
          <a:p>
            <a:pPr eaLnBrk="1" hangingPunct="1">
              <a:defRPr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322963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E6166169-E638-0E43-A7E3-2A02942785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3608" y="116632"/>
            <a:ext cx="7186613" cy="1143000"/>
          </a:xfrm>
        </p:spPr>
        <p:txBody>
          <a:bodyPr/>
          <a:lstStyle/>
          <a:p>
            <a:pPr eaLnBrk="1" hangingPunct="1"/>
            <a:r>
              <a:rPr lang="sl-SI" alt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Kaj mora upravnik vedeti o postopkih po ZVEtL-1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85FB7BE-3E00-2B4D-A4D0-55D6E4C2B4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512" y="1259632"/>
            <a:ext cx="8151091" cy="5337720"/>
          </a:xfrm>
        </p:spPr>
        <p:txBody>
          <a:bodyPr/>
          <a:lstStyle/>
          <a:p>
            <a:pPr marL="457200" lvl="1" indent="0" algn="ctr" eaLnBrk="1" hangingPunct="1">
              <a:spcAft>
                <a:spcPts val="600"/>
              </a:spcAft>
              <a:buNone/>
              <a:defRPr/>
            </a:pPr>
            <a:r>
              <a:rPr lang="sl-SI" altLang="en-US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Postopek za ugotovitev pripadajočega zemljišča – splošno o postopku:</a:t>
            </a: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pojem: zemljišče, ki je neposredno namenjeno in potrebno za redno rabo stavbe</a:t>
            </a: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ugotovitveni postopek (ex post ugotavljanje, katero zemljišče je že postalo last lastnikov stavbe)</a:t>
            </a: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stanje na presečni datum : 25. 7. 1997</a:t>
            </a: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statični/dinamični princip ugotavljanja pripadajočih zemljišč</a:t>
            </a: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merila in kriteriji so določeni primeroma v 43. členu ZVEtL1-1 </a:t>
            </a: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kumulativno podana urbanistični in dejanski vidik:</a:t>
            </a:r>
          </a:p>
          <a:p>
            <a:pPr lvl="2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dejanski vidik: treba ga je utemeljiti in dokazati (ogled, zaslišanje udeležencev in prič)</a:t>
            </a:r>
          </a:p>
          <a:p>
            <a:pPr lvl="2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urbanistični vidik: za gradivo je zadolženo sodišče, praviloma ga pridobi izvedenec</a:t>
            </a: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pravni vidik: izpodbojni domnevi (44. člen ZVEtL-1)</a:t>
            </a: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endParaRPr lang="sl-SI" altLang="en-US" sz="1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endParaRPr lang="sl-SI" alt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endParaRPr lang="sl-SI" alt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sl-SI" alt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sl-SI" alt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endParaRPr lang="sl-SI" alt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 eaLnBrk="1" hangingPunct="1">
              <a:buNone/>
              <a:defRPr/>
            </a:pPr>
            <a:endParaRPr lang="sl-SI" altLang="en-US" sz="1400" dirty="0"/>
          </a:p>
          <a:p>
            <a:pPr marL="457200" lvl="1" indent="0" algn="just" eaLnBrk="1" hangingPunct="1">
              <a:buNone/>
              <a:defRPr/>
            </a:pPr>
            <a:r>
              <a:rPr lang="sl-SI" altLang="en-US" sz="1400" dirty="0"/>
              <a:t>	</a:t>
            </a:r>
            <a:endParaRPr lang="en-GB" altLang="en-US" sz="1400" dirty="0"/>
          </a:p>
          <a:p>
            <a:pPr eaLnBrk="1" hangingPunct="1">
              <a:defRPr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7947652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E6166169-E638-0E43-A7E3-2A02942785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9632" y="188640"/>
            <a:ext cx="6970589" cy="720080"/>
          </a:xfrm>
        </p:spPr>
        <p:txBody>
          <a:bodyPr/>
          <a:lstStyle/>
          <a:p>
            <a:pPr eaLnBrk="1" hangingPunct="1"/>
            <a:r>
              <a:rPr lang="sl-SI" alt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Kaj mora upravnik vedeti o postopkih po ZVEtL-1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85FB7BE-3E00-2B4D-A4D0-55D6E4C2B4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528" y="332656"/>
            <a:ext cx="8223099" cy="5760640"/>
          </a:xfrm>
        </p:spPr>
        <p:txBody>
          <a:bodyPr/>
          <a:lstStyle/>
          <a:p>
            <a:pPr marL="457200" lvl="1" indent="0" algn="just" eaLnBrk="1" hangingPunct="1">
              <a:buNone/>
              <a:defRPr/>
            </a:pPr>
            <a:endParaRPr lang="sl-SI" altLang="en-US" sz="1400" dirty="0"/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endParaRPr lang="sl-SI" altLang="en-US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r>
              <a:rPr lang="sl-SI" altLang="en-US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Postopek za ugotovitev pripadajočega zemljišča (PZ) – predlog in zahtevki:</a:t>
            </a: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sl-SI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vloga upravnika </a:t>
            </a: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kot zakonitega zastopnika skupnosti etažnih lastnikov:</a:t>
            </a:r>
          </a:p>
          <a:p>
            <a:pPr lvl="2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poda predlog za začetek postopka z zahtevkom, naj sodišče določeno zemljišče ugotovi za PZ</a:t>
            </a:r>
          </a:p>
          <a:p>
            <a:pPr lvl="2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kot materialni udeleženec se vključi v že obstoječi postopek in poda vsebinski predlog glede določenega zemljišča</a:t>
            </a:r>
          </a:p>
          <a:p>
            <a:pPr lvl="2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kot formalni udeleženec stavbo brani pred zahtevki drugih stavb</a:t>
            </a: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formalni </a:t>
            </a:r>
            <a:r>
              <a:rPr lang="sl-SI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predlog</a:t>
            </a: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lvl="3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formalne sestavine (navedba sodišča, podpis)</a:t>
            </a:r>
          </a:p>
          <a:p>
            <a:pPr lvl="3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identifikacija predlagatelja</a:t>
            </a:r>
          </a:p>
          <a:p>
            <a:pPr lvl="3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pojasnilo, v kakšni vlogi nastopa</a:t>
            </a:r>
          </a:p>
          <a:p>
            <a:pPr lvl="3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vsebinska zahteva za ureditev razmerij (jasna in nedvoumna, </a:t>
            </a:r>
            <a:r>
              <a:rPr lang="sl-SI" alt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petit</a:t>
            </a: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ni potreben): </a:t>
            </a:r>
          </a:p>
          <a:p>
            <a:pPr lvl="4" algn="just" eaLnBrk="1" hangingPunct="1"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opredelitev zemljišča</a:t>
            </a:r>
          </a:p>
          <a:p>
            <a:pPr lvl="4" algn="just" eaLnBrk="1" hangingPunct="1"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opredelitev stavbe</a:t>
            </a:r>
          </a:p>
          <a:p>
            <a:pPr lvl="4" algn="just" eaLnBrk="1" hangingPunct="1"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opredelitev pravice na zemljišču</a:t>
            </a:r>
          </a:p>
          <a:p>
            <a:pPr lvl="3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okvirna obrazložitev vsebine predloga</a:t>
            </a:r>
          </a:p>
          <a:p>
            <a:pPr marL="1371600" lvl="3" indent="0" algn="just" eaLnBrk="1" hangingPunct="1">
              <a:spcAft>
                <a:spcPts val="600"/>
              </a:spcAft>
              <a:buNone/>
              <a:defRPr/>
            </a:pPr>
            <a:endParaRPr lang="sl-SI" alt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sl-SI" alt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sl-SI" alt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endParaRPr lang="sl-SI" alt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endParaRPr lang="sl-SI" alt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sl-SI" alt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sl-SI" alt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endParaRPr lang="sl-SI" alt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 eaLnBrk="1" hangingPunct="1">
              <a:buNone/>
              <a:defRPr/>
            </a:pPr>
            <a:endParaRPr lang="sl-SI" altLang="en-US" sz="1400" dirty="0"/>
          </a:p>
          <a:p>
            <a:pPr marL="457200" lvl="1" indent="0" algn="just" eaLnBrk="1" hangingPunct="1">
              <a:buNone/>
              <a:defRPr/>
            </a:pPr>
            <a:r>
              <a:rPr lang="sl-SI" altLang="en-US" sz="1400" dirty="0"/>
              <a:t>	</a:t>
            </a:r>
            <a:endParaRPr lang="en-GB" altLang="en-US" sz="1400" dirty="0"/>
          </a:p>
          <a:p>
            <a:pPr eaLnBrk="1" hangingPunct="1">
              <a:defRPr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047783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E6166169-E638-0E43-A7E3-2A02942785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3608" y="116632"/>
            <a:ext cx="7186613" cy="1143000"/>
          </a:xfrm>
        </p:spPr>
        <p:txBody>
          <a:bodyPr/>
          <a:lstStyle/>
          <a:p>
            <a:pPr eaLnBrk="1" hangingPunct="1"/>
            <a:r>
              <a:rPr lang="sl-SI" alt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Kaj mora upravnik vedeti o postopkih po ZVEtL-1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85FB7BE-3E00-2B4D-A4D0-55D6E4C2B4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1520" y="908720"/>
            <a:ext cx="8223099" cy="5256584"/>
          </a:xfrm>
        </p:spPr>
        <p:txBody>
          <a:bodyPr/>
          <a:lstStyle/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r>
              <a:rPr lang="sl-SI" altLang="en-US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Postopek za ugotovitev pripadajočega zemljišča (PZ) – predlog in zahtevki:</a:t>
            </a:r>
            <a:endParaRPr lang="sl-SI" altLang="en-US" sz="1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sl-SI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vsebinski</a:t>
            </a: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predlog: </a:t>
            </a:r>
          </a:p>
          <a:p>
            <a:pPr lvl="2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 fakultativna in neobvezna možnost</a:t>
            </a:r>
          </a:p>
          <a:p>
            <a:pPr lvl="2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sodišče nanj ni vezano</a:t>
            </a: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sl-SI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meje odločanja </a:t>
            </a: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glavni stvari:</a:t>
            </a:r>
          </a:p>
          <a:p>
            <a:pPr lvl="2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glede obsega zemljišča: sodišče je strogo omejeno z zahtevami udeležencev</a:t>
            </a:r>
          </a:p>
          <a:p>
            <a:pPr lvl="2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glede pripadnosti zemljišča: podlaga v zahtevi vsaj enega udeleženca k vsaj eni od stavb</a:t>
            </a:r>
          </a:p>
          <a:p>
            <a:pPr lvl="2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glede pravic na zemljišču: sodišče je vezano na zatrjevano vrsto pravice in pridružene zahtevke</a:t>
            </a: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sl-SI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meritorna odločba:</a:t>
            </a:r>
          </a:p>
          <a:p>
            <a:pPr lvl="2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sklep</a:t>
            </a:r>
          </a:p>
          <a:p>
            <a:pPr lvl="2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materialna in formalna pravnomočnost</a:t>
            </a:r>
          </a:p>
          <a:p>
            <a:pPr lvl="2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l-SI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pozitivna</a:t>
            </a: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meritorna odločba:</a:t>
            </a:r>
          </a:p>
          <a:p>
            <a:pPr lvl="3" algn="just" eaLnBrk="1" hangingPunct="1"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sl-SI" alt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ugotovitvena (izjema: odkupna pravica)</a:t>
            </a:r>
          </a:p>
          <a:p>
            <a:pPr lvl="3" algn="just" eaLnBrk="1" hangingPunct="1"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sl-SI" alt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obseg PZ + pravice na zemljišču + obstoj zk nevpisanih izvedenih pravic</a:t>
            </a:r>
          </a:p>
          <a:p>
            <a:pPr lvl="2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l-SI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negativna</a:t>
            </a: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meritorna odločba: konkretizirati zemljišče + stavbe + pravice</a:t>
            </a:r>
          </a:p>
          <a:p>
            <a:pPr lvl="2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l-SI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izpodbijanje</a:t>
            </a: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redna in izredna pravna sredstva (tudi obnova in revizija)</a:t>
            </a:r>
          </a:p>
          <a:p>
            <a:pPr lvl="2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sl-SI" alt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endParaRPr lang="sl-SI" alt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3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sl-SI" altLang="en-US" sz="1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endParaRPr lang="sl-SI" alt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endParaRPr lang="sl-SI" alt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sl-SI" alt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sl-SI" alt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endParaRPr lang="sl-SI" alt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 eaLnBrk="1" hangingPunct="1">
              <a:buNone/>
              <a:defRPr/>
            </a:pPr>
            <a:endParaRPr lang="sl-SI" altLang="en-US" sz="1400" dirty="0"/>
          </a:p>
          <a:p>
            <a:pPr marL="457200" lvl="1" indent="0" algn="just" eaLnBrk="1" hangingPunct="1">
              <a:buNone/>
              <a:defRPr/>
            </a:pPr>
            <a:r>
              <a:rPr lang="sl-SI" altLang="en-US" sz="1400" dirty="0"/>
              <a:t>	</a:t>
            </a:r>
            <a:endParaRPr lang="en-GB" altLang="en-US" sz="1400" dirty="0"/>
          </a:p>
          <a:p>
            <a:pPr eaLnBrk="1" hangingPunct="1">
              <a:defRPr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5016050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E6166169-E638-0E43-A7E3-2A02942785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3608" y="116632"/>
            <a:ext cx="7186613" cy="1143000"/>
          </a:xfrm>
        </p:spPr>
        <p:txBody>
          <a:bodyPr/>
          <a:lstStyle/>
          <a:p>
            <a:pPr eaLnBrk="1" hangingPunct="1"/>
            <a:endParaRPr lang="sl-SI" alt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85FB7BE-3E00-2B4D-A4D0-55D6E4C2B4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1520" y="1124744"/>
            <a:ext cx="8223099" cy="5616624"/>
          </a:xfrm>
        </p:spPr>
        <p:txBody>
          <a:bodyPr/>
          <a:lstStyle/>
          <a:p>
            <a:pPr lvl="2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sl-SI" alt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2" indent="0" algn="ctr" eaLnBrk="1" hangingPunct="1">
              <a:spcAft>
                <a:spcPts val="600"/>
              </a:spcAft>
              <a:buNone/>
              <a:defRPr/>
            </a:pPr>
            <a:endParaRPr lang="sl-SI" altLang="en-US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2" indent="0" algn="ctr" eaLnBrk="1" hangingPunct="1">
              <a:spcAft>
                <a:spcPts val="600"/>
              </a:spcAft>
              <a:buNone/>
              <a:defRPr/>
            </a:pPr>
            <a:r>
              <a:rPr lang="sl-SI" altLang="en-US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HVALA ZA POZORNOST</a:t>
            </a:r>
          </a:p>
          <a:p>
            <a:pPr marL="914400" lvl="2" indent="0" algn="ctr" eaLnBrk="1" hangingPunct="1">
              <a:spcAft>
                <a:spcPts val="600"/>
              </a:spcAft>
              <a:buNone/>
              <a:defRPr/>
            </a:pPr>
            <a:endParaRPr lang="sl-SI" altLang="en-US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2" indent="0" algn="ctr" eaLnBrk="1" hangingPunct="1">
              <a:spcAft>
                <a:spcPts val="600"/>
              </a:spcAft>
              <a:buNone/>
              <a:defRPr/>
            </a:pPr>
            <a:endParaRPr lang="sl-SI" altLang="en-US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sl-SI" alt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endParaRPr lang="sl-SI" alt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3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sl-SI" altLang="en-US" sz="1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endParaRPr lang="sl-SI" alt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r>
              <a:rPr lang="sl-SI" altLang="en-US" sz="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sl-SI" alt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endParaRPr lang="sl-SI" alt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sl-SI" alt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endParaRPr lang="sl-SI" alt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 eaLnBrk="1" hangingPunct="1">
              <a:buNone/>
              <a:defRPr/>
            </a:pPr>
            <a:endParaRPr lang="sl-SI" altLang="en-US" sz="1400" dirty="0"/>
          </a:p>
          <a:p>
            <a:pPr marL="457200" lvl="1" indent="0" algn="just" eaLnBrk="1" hangingPunct="1">
              <a:buNone/>
              <a:defRPr/>
            </a:pPr>
            <a:r>
              <a:rPr lang="sl-SI" altLang="en-US" sz="1400" dirty="0"/>
              <a:t>	</a:t>
            </a:r>
            <a:endParaRPr lang="en-GB" altLang="en-US" sz="1400" dirty="0"/>
          </a:p>
          <a:p>
            <a:pPr eaLnBrk="1" hangingPunct="1">
              <a:defRPr/>
            </a:pPr>
            <a:endParaRPr lang="en-GB" altLang="en-US" dirty="0"/>
          </a:p>
        </p:txBody>
      </p:sp>
      <p:pic>
        <p:nvPicPr>
          <p:cNvPr id="1026" name="Picture 2" descr="Vzdržovanje objektov in sosesk - UPRAVNIK PRIMA-PLUS Ljubljana">
            <a:extLst>
              <a:ext uri="{FF2B5EF4-FFF2-40B4-BE49-F238E27FC236}">
                <a16:creationId xmlns:a16="http://schemas.microsoft.com/office/drawing/2014/main" id="{962D9E28-DA79-42F5-A794-7D8AA9580A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4567" y="3068960"/>
            <a:ext cx="2664693" cy="2290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8588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4">
            <a:extLst>
              <a:ext uri="{FF2B5EF4-FFF2-40B4-BE49-F238E27FC236}">
                <a16:creationId xmlns:a16="http://schemas.microsoft.com/office/drawing/2014/main" id="{4375E888-4A8E-E04C-822A-89CED046B48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51520" y="2130425"/>
            <a:ext cx="8568952" cy="1470025"/>
          </a:xfrm>
        </p:spPr>
        <p:txBody>
          <a:bodyPr/>
          <a:lstStyle/>
          <a:p>
            <a:pPr eaLnBrk="1" hangingPunct="1"/>
            <a:r>
              <a:rPr lang="sl-SI" altLang="en-US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Pregled aktualnega stanja v postopkih po ZVEtL-1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D8AD24C8-93DD-4047-A02B-C77BCE57C9D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43608" y="3864150"/>
            <a:ext cx="7560840" cy="644970"/>
          </a:xfrm>
        </p:spPr>
        <p:txBody>
          <a:bodyPr/>
          <a:lstStyle/>
          <a:p>
            <a:pPr eaLnBrk="1" hangingPunct="1">
              <a:defRPr/>
            </a:pPr>
            <a:r>
              <a:rPr lang="sl-SI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VLOGA UPRAVNIKA</a:t>
            </a:r>
          </a:p>
        </p:txBody>
      </p:sp>
      <p:sp>
        <p:nvSpPr>
          <p:cNvPr id="14343" name="Rectangle 9">
            <a:extLst>
              <a:ext uri="{FF2B5EF4-FFF2-40B4-BE49-F238E27FC236}">
                <a16:creationId xmlns:a16="http://schemas.microsoft.com/office/drawing/2014/main" id="{05D17D58-FD72-1046-9E6E-22292D46F2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F29100"/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C252DDA-2E73-3E7E-0B50-754D6CC459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7012"/>
            <a:ext cx="9144000" cy="914400"/>
          </a:xfrm>
          <a:prstGeom prst="rect">
            <a:avLst/>
          </a:prstGeom>
        </p:spPr>
      </p:pic>
      <p:sp>
        <p:nvSpPr>
          <p:cNvPr id="2" name="Rectangle 5">
            <a:extLst>
              <a:ext uri="{FF2B5EF4-FFF2-40B4-BE49-F238E27FC236}">
                <a16:creationId xmlns:a16="http://schemas.microsoft.com/office/drawing/2014/main" id="{8C2A5663-F01A-8E05-9784-22E86F6637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5624" y="5085184"/>
            <a:ext cx="4392488" cy="500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sl-SI" altLang="en-US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mag. Barbara Jan Bufon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E6166169-E638-0E43-A7E3-2A02942785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57275" y="274638"/>
            <a:ext cx="7186613" cy="850106"/>
          </a:xfrm>
        </p:spPr>
        <p:txBody>
          <a:bodyPr/>
          <a:lstStyle/>
          <a:p>
            <a:pPr eaLnBrk="1" hangingPunct="1"/>
            <a:r>
              <a:rPr lang="sl-SI" alt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Uvod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85FB7BE-3E00-2B4D-A4D0-55D6E4C2B4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552" y="908720"/>
            <a:ext cx="7992889" cy="5328592"/>
          </a:xfrm>
        </p:spPr>
        <p:txBody>
          <a:bodyPr/>
          <a:lstStyle/>
          <a:p>
            <a:pPr algn="just" eaLnBrk="1" hangingPunct="1">
              <a:defRPr/>
            </a:pPr>
            <a:r>
              <a:rPr lang="sl-SI" altLang="en-US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Zakon o vzpostavitvi etažne lastnine na določenih stavbah in o ugotavljanju pripadajočega zemljišča (ZVEtL-1) </a:t>
            </a:r>
            <a:r>
              <a:rPr lang="sl-SI" alt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0" indent="0" algn="just" eaLnBrk="1" hangingPunct="1">
              <a:buNone/>
              <a:defRPr/>
            </a:pPr>
            <a:endParaRPr lang="sl-SI" altLang="en-US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 eaLnBrk="1" hangingPunct="1">
              <a:spcAft>
                <a:spcPts val="600"/>
              </a:spcAft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namen: dokončna </a:t>
            </a:r>
            <a:r>
              <a:rPr lang="sl-SI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uskladitev nepremičninskih evidenc </a:t>
            </a: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 dejanskim stvarnopravnim stanjem</a:t>
            </a:r>
          </a:p>
          <a:p>
            <a:pPr lvl="1" algn="just" eaLnBrk="1" hangingPunct="1">
              <a:spcAft>
                <a:spcPts val="600"/>
              </a:spcAft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večinoma </a:t>
            </a:r>
            <a:r>
              <a:rPr lang="sl-SI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procesnopravni predpis </a:t>
            </a:r>
          </a:p>
          <a:p>
            <a:pPr lvl="1" algn="just" eaLnBrk="1" hangingPunct="1">
              <a:spcAft>
                <a:spcPts val="600"/>
              </a:spcAft>
              <a:defRPr/>
            </a:pPr>
            <a:r>
              <a:rPr lang="sl-SI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dva temeljna postopka</a:t>
            </a: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lvl="2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postopek za </a:t>
            </a:r>
            <a:r>
              <a:rPr lang="sl-SI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vzpostavitev etažne lastnine</a:t>
            </a: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nastale na stavbah </a:t>
            </a:r>
            <a:r>
              <a:rPr lang="sl-SI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pred 1. 1. 2003 </a:t>
            </a: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(17. do 35. člen ZVEtL-1) + njegova modaliteta </a:t>
            </a:r>
            <a:r>
              <a:rPr lang="sl-SI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skrajšani postopek </a:t>
            </a: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 določitev idealnih solastniških deležev solastnine na skupnih delih stavbe (36. do 40. člena ZVEtL-1)</a:t>
            </a:r>
          </a:p>
          <a:p>
            <a:pPr lvl="2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postopek </a:t>
            </a:r>
            <a:r>
              <a:rPr lang="sl-SI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 ugotovitev pripadajočega zemljišča </a:t>
            </a: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 stavbam, zgrajenim pred 1. 1. 2003 (41. do 56. člen ZVEtL-1)</a:t>
            </a:r>
          </a:p>
          <a:p>
            <a:pPr lvl="1" algn="just" eaLnBrk="1" hangingPunct="1">
              <a:spcAft>
                <a:spcPts val="600"/>
              </a:spcAft>
              <a:buFont typeface="Arial" panose="020B0604020202020204" pitchFamily="34" charset="0"/>
              <a:buChar char="–"/>
              <a:defRPr/>
            </a:pPr>
            <a:r>
              <a:rPr lang="sl-SI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temeljni pogoj</a:t>
            </a: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gre za stavbo, zgrajeno pred 1. 1. 2003 oz. je na njej dejanska etažna lastnina nastala pred tem datumom</a:t>
            </a:r>
          </a:p>
          <a:p>
            <a:pPr lvl="1" algn="just" eaLnBrk="1" hangingPunct="1">
              <a:spcAft>
                <a:spcPts val="600"/>
              </a:spcAft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podlaga za </a:t>
            </a:r>
            <a:r>
              <a:rPr lang="sl-SI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druge postopke</a:t>
            </a: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lvl="2" algn="just" eaLnBrk="1" hangingPunct="1">
              <a:spcAft>
                <a:spcPts val="600"/>
              </a:spcAft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nepravdni postopek za ureditev razmerij glede odkupne pravice (53. člen ZVEtL-1)</a:t>
            </a:r>
          </a:p>
          <a:p>
            <a:pPr lvl="2" algn="just" eaLnBrk="1" hangingPunct="1">
              <a:spcAft>
                <a:spcPts val="600"/>
              </a:spcAft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upravni postopek za razveljavitev odločbe o razglasitvi javnega dobra (54. člen ZVEtL-1)</a:t>
            </a:r>
          </a:p>
          <a:p>
            <a:pPr lvl="2" algn="just" eaLnBrk="1" hangingPunct="1">
              <a:spcAft>
                <a:spcPts val="600"/>
              </a:spcAft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nepravdni postopek za razdelitev skupnega pripadajočega zemljišča več stavb (55. člen ZVEtL-1) </a:t>
            </a:r>
          </a:p>
          <a:p>
            <a:pPr lvl="1" algn="just" eaLnBrk="1" hangingPunct="1">
              <a:defRPr/>
            </a:pPr>
            <a:endParaRPr lang="sl-SI" altLang="en-US" sz="1400" dirty="0"/>
          </a:p>
          <a:p>
            <a:pPr marL="457200" lvl="1" indent="0" algn="just" eaLnBrk="1" hangingPunct="1">
              <a:buNone/>
              <a:defRPr/>
            </a:pPr>
            <a:endParaRPr lang="sl-SI" altLang="en-US" sz="1400" dirty="0"/>
          </a:p>
          <a:p>
            <a:pPr lvl="1" algn="just" eaLnBrk="1" hangingPunct="1">
              <a:defRPr/>
            </a:pPr>
            <a:endParaRPr lang="sl-SI" altLang="en-US" sz="1400" dirty="0"/>
          </a:p>
          <a:p>
            <a:pPr marL="457200" lvl="1" indent="0" algn="just" eaLnBrk="1" hangingPunct="1">
              <a:buNone/>
              <a:defRPr/>
            </a:pPr>
            <a:endParaRPr lang="sl-SI" altLang="en-US" sz="1400" dirty="0"/>
          </a:p>
          <a:p>
            <a:pPr marL="457200" lvl="1" indent="0" algn="just" eaLnBrk="1" hangingPunct="1">
              <a:buNone/>
              <a:defRPr/>
            </a:pPr>
            <a:r>
              <a:rPr lang="sl-SI" altLang="en-US" sz="1400" dirty="0"/>
              <a:t>	</a:t>
            </a:r>
            <a:endParaRPr lang="en-GB" altLang="en-US" sz="1400" dirty="0"/>
          </a:p>
          <a:p>
            <a:pPr eaLnBrk="1" hangingPunct="1">
              <a:defRPr/>
            </a:pPr>
            <a:endParaRPr lang="en-GB" altLang="en-US" dirty="0"/>
          </a:p>
        </p:txBody>
      </p:sp>
      <p:pic>
        <p:nvPicPr>
          <p:cNvPr id="1025" name="Picture 1" descr="Print preview">
            <a:extLst>
              <a:ext uri="{FF2B5EF4-FFF2-40B4-BE49-F238E27FC236}">
                <a16:creationId xmlns:a16="http://schemas.microsoft.com/office/drawing/2014/main" id="{EDEBE59B-9172-DE56-4596-7FC86C96B4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E6166169-E638-0E43-A7E3-2A02942785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99592" y="476672"/>
            <a:ext cx="7186613" cy="1143000"/>
          </a:xfrm>
        </p:spPr>
        <p:txBody>
          <a:bodyPr/>
          <a:lstStyle/>
          <a:p>
            <a:pPr eaLnBrk="1" hangingPunct="1"/>
            <a:r>
              <a:rPr lang="sl-SI" alt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Vloga upravnika v postopkih po ZVEtL-1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85FB7BE-3E00-2B4D-A4D0-55D6E4C2B4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576" y="1340768"/>
            <a:ext cx="7776864" cy="4602833"/>
          </a:xfrm>
        </p:spPr>
        <p:txBody>
          <a:bodyPr/>
          <a:lstStyle/>
          <a:p>
            <a:pPr lvl="1" algn="just" eaLnBrk="1" hangingPunct="1">
              <a:defRPr/>
            </a:pPr>
            <a:endParaRPr lang="sl-SI" altLang="en-US" sz="1400" dirty="0"/>
          </a:p>
          <a:p>
            <a:pPr marL="457200" lvl="1" indent="0" algn="just" eaLnBrk="1" hangingPunct="1">
              <a:buNone/>
              <a:defRPr/>
            </a:pPr>
            <a:endParaRPr lang="sl-SI" altLang="en-US" sz="1400" dirty="0"/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r>
              <a:rPr lang="sl-SI" altLang="en-US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Upravnik kot zakoniti zastopnik skupnosti etažnih lastnikov:</a:t>
            </a:r>
          </a:p>
          <a:p>
            <a:pPr marL="457200" lvl="1" indent="0" algn="just" eaLnBrk="1" hangingPunct="1">
              <a:spcAft>
                <a:spcPts val="0"/>
              </a:spcAft>
              <a:buNone/>
              <a:defRPr/>
            </a:pPr>
            <a:endParaRPr lang="sl-SI" altLang="en-US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r>
              <a:rPr lang="sl-SI" alt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skupnost etažnih lastnikov zastopa </a:t>
            </a:r>
            <a:r>
              <a:rPr lang="sl-SI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 samem zakonu </a:t>
            </a: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(izjema: kolizija interesov)</a:t>
            </a: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varstvo pravic na </a:t>
            </a:r>
            <a:r>
              <a:rPr lang="sl-SI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skupnih delih </a:t>
            </a: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stavbe</a:t>
            </a: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vezan na </a:t>
            </a:r>
            <a:r>
              <a:rPr lang="sl-SI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navodila </a:t>
            </a: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etažnih lastnikov (posel rednega upravljanja)</a:t>
            </a: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obvezno </a:t>
            </a:r>
            <a:r>
              <a:rPr lang="sl-SI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poročanje</a:t>
            </a: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sl-SI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stroški</a:t>
            </a: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z zastopanjem se plačajo iz </a:t>
            </a:r>
            <a:r>
              <a:rPr lang="sl-SI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rezervnega sklada</a:t>
            </a: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sl-SI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nagrada</a:t>
            </a: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upravnika (plačilo za trud in povračilo administrativnih stroškov ter stroškov pošte)</a:t>
            </a:r>
          </a:p>
          <a:p>
            <a:pPr marL="457200" lvl="1" indent="0" algn="just" eaLnBrk="1" hangingPunct="1">
              <a:buNone/>
              <a:defRPr/>
            </a:pPr>
            <a:endParaRPr lang="sl-SI" altLang="en-US" sz="1400" dirty="0"/>
          </a:p>
          <a:p>
            <a:pPr marL="457200" lvl="1" indent="0" algn="just" eaLnBrk="1" hangingPunct="1">
              <a:buNone/>
              <a:defRPr/>
            </a:pPr>
            <a:r>
              <a:rPr lang="sl-SI" altLang="en-US" sz="1400" dirty="0"/>
              <a:t>	</a:t>
            </a:r>
            <a:endParaRPr lang="en-GB" altLang="en-US" sz="1400" dirty="0"/>
          </a:p>
          <a:p>
            <a:pPr eaLnBrk="1" hangingPunct="1">
              <a:defRPr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162173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E6166169-E638-0E43-A7E3-2A02942785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71600" y="116632"/>
            <a:ext cx="7186613" cy="1143000"/>
          </a:xfrm>
        </p:spPr>
        <p:txBody>
          <a:bodyPr/>
          <a:lstStyle/>
          <a:p>
            <a:pPr eaLnBrk="1" hangingPunct="1"/>
            <a:r>
              <a:rPr lang="sl-SI" alt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Vloga upravnika v postopkih po ZVEtL-1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85FB7BE-3E00-2B4D-A4D0-55D6E4C2B4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4466" y="764704"/>
            <a:ext cx="7920880" cy="5400600"/>
          </a:xfrm>
        </p:spPr>
        <p:txBody>
          <a:bodyPr/>
          <a:lstStyle/>
          <a:p>
            <a:pPr marL="457200" lvl="1" indent="0" algn="just" eaLnBrk="1" hangingPunct="1">
              <a:buNone/>
              <a:defRPr/>
            </a:pPr>
            <a:endParaRPr lang="sl-SI" altLang="en-US" sz="1400" dirty="0"/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r>
              <a:rPr lang="sl-SI" altLang="en-US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Vloga upravnika pri obveščanju udeležencev o postopku:</a:t>
            </a:r>
          </a:p>
          <a:p>
            <a:pPr marL="457200" lvl="1" indent="0" algn="just" eaLnBrk="1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sl-SI" altLang="en-US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dodatno obveščanje po </a:t>
            </a:r>
            <a:r>
              <a:rPr lang="sl-SI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10. členu ZVEtL-1</a:t>
            </a: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r>
              <a:rPr lang="sl-SI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funkcija izpolnitvenega pomočnika sodišča</a:t>
            </a: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sl-SI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kdaj</a:t>
            </a: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obstoji </a:t>
            </a:r>
            <a:r>
              <a:rPr lang="sl-SI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dolžnost</a:t>
            </a: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obveščanja:</a:t>
            </a:r>
          </a:p>
          <a:p>
            <a:pPr lvl="2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 vsakem rednem postopku za vzpostavitev etažne lastnine v stavbi, na kateri se vzpostavlja etažna lastnina (</a:t>
            </a:r>
            <a:r>
              <a:rPr lang="sl-SI" altLang="en-US" sz="14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</a:t>
            </a: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pa v skrajšanem postopku določitve solastniških idealnih deležev)</a:t>
            </a:r>
          </a:p>
          <a:p>
            <a:pPr lvl="2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 stavbi, h kateri sodišče ugotavlja pripadajoče zemljišče</a:t>
            </a:r>
          </a:p>
          <a:p>
            <a:pPr lvl="2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 stavbi, glede katere sodišče oceni, da bi njen lastnik lahko imel interes v postopku</a:t>
            </a:r>
          </a:p>
          <a:p>
            <a:pPr lvl="2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 stavbi, katere skupnost etažnih lastnikov je udeleženec postopka ali prijavitelj udeležbe </a:t>
            </a: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sl-SI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kako </a:t>
            </a: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poteka obveščanje:</a:t>
            </a:r>
          </a:p>
          <a:p>
            <a:pPr lvl="2" algn="just" eaLnBrk="1" hangingPunct="1">
              <a:spcAft>
                <a:spcPts val="600"/>
              </a:spcAft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sodišče upravniku posreduje sodno obvestilo </a:t>
            </a:r>
          </a:p>
          <a:p>
            <a:pPr lvl="2" algn="just" eaLnBrk="1" hangingPunct="1">
              <a:spcAft>
                <a:spcPts val="600"/>
              </a:spcAft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upravnik v 30 dneh obvestilo objavi na oglasni deski + prepis obvestila pošlje vsem dejanskim etažnim lastnikom (priporočeno po pošti s povratnico) </a:t>
            </a:r>
          </a:p>
          <a:p>
            <a:pPr lvl="2" algn="just" eaLnBrk="1" hangingPunct="1">
              <a:spcAft>
                <a:spcPts val="600"/>
              </a:spcAft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neuspelih vročitev upravnik in sodišče nista dolžna ponavljati</a:t>
            </a:r>
          </a:p>
          <a:p>
            <a:pPr lvl="2" algn="just" eaLnBrk="1" hangingPunct="1">
              <a:spcAft>
                <a:spcPts val="600"/>
              </a:spcAft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upravnik pošlje pisno poročilo sodišču (30 dni po izvedenem obveščanju)</a:t>
            </a: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endParaRPr lang="sl-SI" alt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 eaLnBrk="1" hangingPunct="1">
              <a:buNone/>
              <a:defRPr/>
            </a:pPr>
            <a:endParaRPr lang="sl-SI" altLang="en-US" sz="1400" dirty="0"/>
          </a:p>
          <a:p>
            <a:pPr marL="457200" lvl="1" indent="0" algn="just" eaLnBrk="1" hangingPunct="1">
              <a:buNone/>
              <a:defRPr/>
            </a:pPr>
            <a:r>
              <a:rPr lang="sl-SI" altLang="en-US" sz="1400" dirty="0"/>
              <a:t>	</a:t>
            </a:r>
            <a:endParaRPr lang="en-GB" altLang="en-US" sz="1400" dirty="0"/>
          </a:p>
          <a:p>
            <a:pPr eaLnBrk="1" hangingPunct="1">
              <a:defRPr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61627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E6166169-E638-0E43-A7E3-2A02942785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3608" y="116632"/>
            <a:ext cx="7186613" cy="1143000"/>
          </a:xfrm>
        </p:spPr>
        <p:txBody>
          <a:bodyPr/>
          <a:lstStyle/>
          <a:p>
            <a:pPr eaLnBrk="1" hangingPunct="1"/>
            <a:r>
              <a:rPr lang="sl-SI" alt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Kaj mora upravnik vedeti o postopkih po ZVEtL-1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85FB7BE-3E00-2B4D-A4D0-55D6E4C2B4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560" y="1052736"/>
            <a:ext cx="7920880" cy="4968552"/>
          </a:xfrm>
        </p:spPr>
        <p:txBody>
          <a:bodyPr/>
          <a:lstStyle/>
          <a:p>
            <a:pPr marL="457200" lvl="1" indent="0" algn="just" eaLnBrk="1" hangingPunct="1">
              <a:buNone/>
              <a:defRPr/>
            </a:pPr>
            <a:endParaRPr lang="sl-SI" altLang="en-US" sz="1400" dirty="0"/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r>
              <a:rPr lang="sl-SI" altLang="en-US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Stroški postopka – potrebni stroški (15. člen ZVEtL-1):</a:t>
            </a: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endParaRPr lang="sl-SI" altLang="en-US" sz="1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delitev stroškov </a:t>
            </a:r>
            <a:r>
              <a:rPr lang="sl-SI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med udeležence</a:t>
            </a:r>
          </a:p>
          <a:p>
            <a:pPr lvl="2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40. člen ZNP-1: vsak udeleženec nosi svoje stroške postopka (izjema: krivdni stroški)</a:t>
            </a:r>
          </a:p>
          <a:p>
            <a:pPr lvl="2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15. člen ZVEtL-1: </a:t>
            </a:r>
          </a:p>
          <a:p>
            <a:pPr lvl="3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potrebni stroški v ožjem pomenu: stroški za uspešno izvedbo in dokončanje postopka</a:t>
            </a:r>
          </a:p>
          <a:p>
            <a:pPr lvl="3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nosijo jih lastniki stavbe/skupnost etažnih lastnikov</a:t>
            </a:r>
          </a:p>
          <a:p>
            <a:pPr lvl="3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plačajo se iz rezervnega sklada (izrecno člen 16/1 ZVEtL-1 - sklep ni potreben)</a:t>
            </a:r>
          </a:p>
          <a:p>
            <a:pPr lvl="3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 primeru več stavb se razdelijo v enakih delih na vse stavbe (izjema: pravična ocena)</a:t>
            </a: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sl-SI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notranja delitev </a:t>
            </a: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skupnih stroškov več lastnikov stavbe:</a:t>
            </a:r>
          </a:p>
          <a:p>
            <a:pPr lvl="3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širši pojem potrebnih stroškov (tudi stroški odvetnika, administrativni stroški)</a:t>
            </a:r>
          </a:p>
          <a:p>
            <a:pPr lvl="3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191. člen SZ-1: razdelijo se med lastnike kot strošek rednega upravljanja</a:t>
            </a:r>
          </a:p>
          <a:p>
            <a:pPr lvl="3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plačajo se iz rezervnega sklada (smiselno člen 16/1 ZVEtL-1 - sklep ni potreben)</a:t>
            </a:r>
          </a:p>
          <a:p>
            <a:pPr marL="1371600" lvl="3" indent="0" algn="just" eaLnBrk="1" hangingPunct="1">
              <a:spcAft>
                <a:spcPts val="600"/>
              </a:spcAft>
              <a:buNone/>
              <a:defRPr/>
            </a:pPr>
            <a:endParaRPr lang="sl-SI" alt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3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sl-SI" alt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3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sl-SI" altLang="en-US" sz="1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 eaLnBrk="1" hangingPunct="1">
              <a:buNone/>
              <a:defRPr/>
            </a:pPr>
            <a:endParaRPr lang="sl-SI" altLang="en-US" sz="1400" dirty="0"/>
          </a:p>
          <a:p>
            <a:pPr marL="457200" lvl="1" indent="0" algn="just" eaLnBrk="1" hangingPunct="1">
              <a:buNone/>
              <a:defRPr/>
            </a:pPr>
            <a:r>
              <a:rPr lang="sl-SI" altLang="en-US" sz="1400" dirty="0"/>
              <a:t>	</a:t>
            </a:r>
            <a:endParaRPr lang="en-GB" altLang="en-US" sz="1400" dirty="0"/>
          </a:p>
          <a:p>
            <a:pPr eaLnBrk="1" hangingPunct="1">
              <a:defRPr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16635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E6166169-E638-0E43-A7E3-2A02942785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3608" y="116632"/>
            <a:ext cx="7186613" cy="1143000"/>
          </a:xfrm>
        </p:spPr>
        <p:txBody>
          <a:bodyPr/>
          <a:lstStyle/>
          <a:p>
            <a:pPr eaLnBrk="1" hangingPunct="1"/>
            <a:r>
              <a:rPr lang="sl-SI" alt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Kaj mora upravnik vedeti o postopkih po ZVEtL-1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85FB7BE-3E00-2B4D-A4D0-55D6E4C2B4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560" y="1052736"/>
            <a:ext cx="7920880" cy="4968552"/>
          </a:xfrm>
        </p:spPr>
        <p:txBody>
          <a:bodyPr/>
          <a:lstStyle/>
          <a:p>
            <a:pPr marL="457200" lvl="1" indent="0" algn="just" eaLnBrk="1" hangingPunct="1">
              <a:buNone/>
              <a:defRPr/>
            </a:pPr>
            <a:endParaRPr lang="sl-SI" altLang="en-US" sz="1400" dirty="0"/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r>
              <a:rPr lang="sl-SI" altLang="en-US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Stroški postopka – založitev in povrnitev stroškov (16. člen ZVEtL-1):</a:t>
            </a: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endParaRPr lang="sl-SI" alt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velja samo za potrebne stroške v ožjem pomenu (člen 15/1 ZVEtL-1)</a:t>
            </a: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verjetni </a:t>
            </a:r>
            <a:r>
              <a:rPr lang="sl-SI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materialni zavezanec </a:t>
            </a: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 plačilo predujma: lastniki stavbe/skupnost etažnih lastnikov </a:t>
            </a: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stavbe, na kateri se predlaga vzpostavitev etažne lastnine oz. h kateri se predlaga ugotovitev </a:t>
            </a: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pripadajočega zemljišča</a:t>
            </a: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sl-SI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neplačilo predujma </a:t>
            </a: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 strani materialnega zavezanca: dodaten rok za plačilo udeležencem</a:t>
            </a: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sl-SI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povrnitev</a:t>
            </a: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založenih stroškov:</a:t>
            </a:r>
          </a:p>
          <a:p>
            <a:pPr lvl="2" algn="just" eaLnBrk="1" hangingPunct="1">
              <a:spcAft>
                <a:spcPts val="600"/>
              </a:spcAft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samo potrebni stroški v ožjem pomenu</a:t>
            </a:r>
          </a:p>
          <a:p>
            <a:pPr lvl="2" algn="just" eaLnBrk="1" hangingPunct="1">
              <a:spcAft>
                <a:spcPts val="600"/>
              </a:spcAft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udeleženec, ki je stroške zalagal – za skupnost etažnih lastnikov upravnik</a:t>
            </a:r>
          </a:p>
          <a:p>
            <a:pPr lvl="2" algn="just" eaLnBrk="1" hangingPunct="1">
              <a:spcAft>
                <a:spcPts val="600"/>
              </a:spcAft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rok: 15 dni od pravnomočnega končanja postopka (lahko prej)</a:t>
            </a:r>
          </a:p>
          <a:p>
            <a:pPr lvl="2" algn="just" eaLnBrk="1" hangingPunct="1">
              <a:spcAft>
                <a:spcPts val="600"/>
              </a:spcAft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sodišče odloči s sklepom glede na končni izid postopka in 15. člen ZVEtL-1</a:t>
            </a:r>
          </a:p>
          <a:p>
            <a:pPr lvl="2" algn="just" eaLnBrk="1" hangingPunct="1">
              <a:spcAft>
                <a:spcPts val="600"/>
              </a:spcAft>
              <a:defRPr/>
            </a:pPr>
            <a:r>
              <a:rPr lang="sl-SI" alt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paricijski</a:t>
            </a: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rok za plačilo: 3 mesece</a:t>
            </a:r>
          </a:p>
          <a:p>
            <a:pPr lvl="3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sl-SI" alt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3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sl-SI" altLang="en-US" sz="1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 eaLnBrk="1" hangingPunct="1">
              <a:buNone/>
              <a:defRPr/>
            </a:pPr>
            <a:endParaRPr lang="sl-SI" altLang="en-US" sz="1400" dirty="0"/>
          </a:p>
          <a:p>
            <a:pPr marL="457200" lvl="1" indent="0" algn="just" eaLnBrk="1" hangingPunct="1">
              <a:buNone/>
              <a:defRPr/>
            </a:pPr>
            <a:r>
              <a:rPr lang="sl-SI" altLang="en-US" sz="1400" dirty="0"/>
              <a:t>	</a:t>
            </a:r>
            <a:endParaRPr lang="en-GB" altLang="en-US" sz="1400" dirty="0"/>
          </a:p>
          <a:p>
            <a:pPr eaLnBrk="1" hangingPunct="1">
              <a:defRPr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11074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E6166169-E638-0E43-A7E3-2A02942785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3608" y="116632"/>
            <a:ext cx="7186613" cy="1143000"/>
          </a:xfrm>
        </p:spPr>
        <p:txBody>
          <a:bodyPr/>
          <a:lstStyle/>
          <a:p>
            <a:pPr eaLnBrk="1" hangingPunct="1"/>
            <a:r>
              <a:rPr lang="sl-SI" alt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Kaj mora upravnik vedeti o postopkih po ZVEtL-1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85FB7BE-3E00-2B4D-A4D0-55D6E4C2B4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560" y="1052736"/>
            <a:ext cx="8064896" cy="4968552"/>
          </a:xfrm>
        </p:spPr>
        <p:txBody>
          <a:bodyPr/>
          <a:lstStyle/>
          <a:p>
            <a:pPr marL="457200" lvl="1" indent="0" algn="just" eaLnBrk="1" hangingPunct="1">
              <a:buNone/>
              <a:defRPr/>
            </a:pPr>
            <a:endParaRPr lang="sl-SI" altLang="en-US" sz="1400" dirty="0"/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r>
              <a:rPr lang="sl-SI" altLang="en-US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Postopek za vzpostavitev etažne lastnine – splošno o postopku:</a:t>
            </a: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endParaRPr lang="sl-SI" alt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sl-SI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namen</a:t>
            </a: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uskladitev zemljiškoknjižnega stanja stavb v dejanski etažni lastnini z določbami SPZ in ZZK-1</a:t>
            </a: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odločanje na podlagi </a:t>
            </a:r>
            <a:r>
              <a:rPr lang="sl-SI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dokaznih pravil in domnev </a:t>
            </a: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(23. člen ZVEtL-1) in </a:t>
            </a:r>
            <a:r>
              <a:rPr lang="sl-SI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verjetnosti </a:t>
            </a: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(24. člen ZVEtL-1) </a:t>
            </a:r>
            <a:endParaRPr lang="sl-SI" altLang="en-US" sz="1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sl-SI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pogoja za dopustnost </a:t>
            </a: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(podana kumulativno):</a:t>
            </a:r>
          </a:p>
          <a:p>
            <a:pPr lvl="2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obstoj dejanske etažne lastnine na stavbi pred 1. 1. 2003</a:t>
            </a:r>
          </a:p>
          <a:p>
            <a:pPr lvl="2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neustrezno zemljiškoknjižno stanje (ne vsaka nepravilnost):</a:t>
            </a:r>
          </a:p>
          <a:p>
            <a:pPr lvl="3" algn="just" eaLnBrk="1" hangingPunct="1"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sl-SI" alt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navzven razvidno: ni potrebna posebna obrazložitev nepravilnosti</a:t>
            </a:r>
          </a:p>
          <a:p>
            <a:pPr lvl="3" algn="just" eaLnBrk="1" hangingPunct="1"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sl-SI" alt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zk stanje navidezno v redu: jasen opis oz. obrazložitev nepravilnosti</a:t>
            </a:r>
          </a:p>
          <a:p>
            <a:pPr marL="914400" lvl="2" indent="0" algn="just" eaLnBrk="1" hangingPunct="1">
              <a:spcAft>
                <a:spcPts val="600"/>
              </a:spcAft>
              <a:buNone/>
              <a:defRPr/>
            </a:pPr>
            <a:endParaRPr lang="sl-SI" alt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 eaLnBrk="1" hangingPunct="1">
              <a:buNone/>
              <a:defRPr/>
            </a:pPr>
            <a:endParaRPr lang="sl-SI" altLang="en-US" sz="1400" dirty="0"/>
          </a:p>
          <a:p>
            <a:pPr marL="457200" lvl="1" indent="0" algn="just" eaLnBrk="1" hangingPunct="1">
              <a:buNone/>
              <a:defRPr/>
            </a:pPr>
            <a:r>
              <a:rPr lang="sl-SI" altLang="en-US" sz="1400" dirty="0"/>
              <a:t>	</a:t>
            </a:r>
            <a:endParaRPr lang="en-GB" altLang="en-US" sz="1400" dirty="0"/>
          </a:p>
          <a:p>
            <a:pPr eaLnBrk="1" hangingPunct="1">
              <a:defRPr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22182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E6166169-E638-0E43-A7E3-2A02942785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3608" y="116632"/>
            <a:ext cx="7186613" cy="1143000"/>
          </a:xfrm>
        </p:spPr>
        <p:txBody>
          <a:bodyPr/>
          <a:lstStyle/>
          <a:p>
            <a:pPr eaLnBrk="1" hangingPunct="1"/>
            <a:r>
              <a:rPr lang="sl-SI" alt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Kaj mora upravnik vedeti o postopkih po ZVEtL-1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85FB7BE-3E00-2B4D-A4D0-55D6E4C2B4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3568" y="818710"/>
            <a:ext cx="8064896" cy="5274586"/>
          </a:xfrm>
        </p:spPr>
        <p:txBody>
          <a:bodyPr/>
          <a:lstStyle/>
          <a:p>
            <a:pPr marL="457200" lvl="1" indent="0" algn="just" eaLnBrk="1" hangingPunct="1">
              <a:buNone/>
              <a:defRPr/>
            </a:pPr>
            <a:endParaRPr lang="sl-SI" altLang="en-US" sz="1400" dirty="0"/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r>
              <a:rPr lang="sl-SI" altLang="en-US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Postopek za vzpostavitev etažne lastnine – predlog in zahtevki:</a:t>
            </a: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upravnik v vlogi zakonitega zastopnika </a:t>
            </a:r>
            <a:r>
              <a:rPr lang="sl-SI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predlagatelja</a:t>
            </a: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lvl="2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začne postopek kot </a:t>
            </a:r>
            <a:r>
              <a:rPr lang="sl-SI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zakoniti zastopnik skupnosti etažnih lastnikov </a:t>
            </a: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lvl="2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vložitev predloga brez izrecnega navodila etažnih lastnikov</a:t>
            </a:r>
          </a:p>
          <a:p>
            <a:pPr lvl="2" algn="just" eaLnBrk="1" hangingPunct="1">
              <a:spcAft>
                <a:spcPts val="600"/>
              </a:spcAft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pooblastilo odvetniku ali drugemu pooblaščencu</a:t>
            </a:r>
          </a:p>
          <a:p>
            <a:pPr lvl="2" algn="just" eaLnBrk="1" hangingPunct="1">
              <a:spcAft>
                <a:spcPts val="600"/>
              </a:spcAft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uveljavljanje </a:t>
            </a:r>
            <a:r>
              <a:rPr lang="sl-SI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zahtevkov</a:t>
            </a: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samo glede skupnih delov stavbe</a:t>
            </a:r>
          </a:p>
          <a:p>
            <a:pPr lvl="2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l-SI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predlog</a:t>
            </a: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lvl="3" algn="just" eaLnBrk="1" hangingPunct="1"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sl-SI" alt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formalne sestavine </a:t>
            </a:r>
          </a:p>
          <a:p>
            <a:pPr lvl="3" algn="just" eaLnBrk="1" hangingPunct="1"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sl-SI" alt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zahtevek: zadošča opis, formalni </a:t>
            </a:r>
            <a:r>
              <a:rPr lang="sl-SI" altLang="en-US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petit</a:t>
            </a:r>
            <a:r>
              <a:rPr lang="sl-SI" alt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ni potreben, zatrjevanih pravic na skupnih delih ni treba posebej izkazovati</a:t>
            </a:r>
          </a:p>
          <a:p>
            <a:pPr lvl="3" algn="just" eaLnBrk="1" hangingPunct="1"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sl-SI" alt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oznaka stavbe: zadošča opis, ki omogoča njeno identifikacijo</a:t>
            </a:r>
          </a:p>
          <a:p>
            <a:pPr lvl="3" algn="just" eaLnBrk="1" hangingPunct="1"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sl-SI" alt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navedba udeležencev: ni potrebna (po uradni dolžnosti jih ugotovi sodišče)</a:t>
            </a:r>
          </a:p>
          <a:p>
            <a:pPr lvl="3" algn="just" eaLnBrk="1" hangingPunct="1"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sl-SI" alt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morebitna odstopanja v katastru: treba zatrjevati</a:t>
            </a:r>
          </a:p>
          <a:p>
            <a:pPr lvl="3" algn="just" eaLnBrk="1" hangingPunct="1"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sl-SI" alt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zadostno število izvodov za sodišče, zk lastnika, skupnost etažnih lastnikov (ki ni predlagatelj)</a:t>
            </a: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upravnik v vlogi zakonitega zastopnika </a:t>
            </a:r>
            <a:r>
              <a:rPr lang="sl-SI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udeleženca</a:t>
            </a: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lvl="2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l-SI" alt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varuh interesov glede skupnih delov stavbe</a:t>
            </a:r>
          </a:p>
          <a:p>
            <a:pPr lvl="3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sl-SI" alt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371600" lvl="3" indent="0" algn="just" eaLnBrk="1" hangingPunct="1">
              <a:spcAft>
                <a:spcPts val="600"/>
              </a:spcAft>
              <a:buNone/>
              <a:defRPr/>
            </a:pPr>
            <a:endParaRPr lang="sl-SI" alt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sl-SI" alt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sl-SI" alt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 eaLnBrk="1" hangingPunct="1">
              <a:spcAft>
                <a:spcPts val="600"/>
              </a:spcAft>
              <a:buNone/>
              <a:defRPr/>
            </a:pPr>
            <a:endParaRPr lang="sl-SI" alt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 eaLnBrk="1" hangingPunct="1">
              <a:buNone/>
              <a:defRPr/>
            </a:pPr>
            <a:endParaRPr lang="sl-SI" altLang="en-US" sz="1400" dirty="0"/>
          </a:p>
          <a:p>
            <a:pPr marL="457200" lvl="1" indent="0" algn="just" eaLnBrk="1" hangingPunct="1">
              <a:buNone/>
              <a:defRPr/>
            </a:pPr>
            <a:r>
              <a:rPr lang="sl-SI" altLang="en-US" sz="1400" dirty="0"/>
              <a:t>	</a:t>
            </a:r>
            <a:endParaRPr lang="en-GB" altLang="en-US" sz="1400" dirty="0"/>
          </a:p>
          <a:p>
            <a:pPr eaLnBrk="1" hangingPunct="1">
              <a:defRPr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60036092"/>
      </p:ext>
    </p:extLst>
  </p:cSld>
  <p:clrMapOvr>
    <a:masterClrMapping/>
  </p:clrMapOvr>
</p:sld>
</file>

<file path=ppt/theme/theme1.xml><?xml version="1.0" encoding="utf-8"?>
<a:theme xmlns:a="http://schemas.openxmlformats.org/drawingml/2006/main" name="Privzeti načrt">
  <a:themeElements>
    <a:clrScheme name="Privzeti nač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ivzeti načr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rivzeti nač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6CFF438AEB40141B65AE019EE6FC4EB" ma:contentTypeVersion="17" ma:contentTypeDescription="Ustvari nov dokument." ma:contentTypeScope="" ma:versionID="e5caba4aea65e89c68e96de9c44d5bf5">
  <xsd:schema xmlns:xsd="http://www.w3.org/2001/XMLSchema" xmlns:xs="http://www.w3.org/2001/XMLSchema" xmlns:p="http://schemas.microsoft.com/office/2006/metadata/properties" xmlns:ns2="4ed11430-853b-4a7b-8750-5408e2d387a9" xmlns:ns3="d077d32f-1c4e-4c8c-ab83-d432997fa1dd" targetNamespace="http://schemas.microsoft.com/office/2006/metadata/properties" ma:root="true" ma:fieldsID="16cb170de682de78bf1e3478de82f64c" ns2:_="" ns3:_="">
    <xsd:import namespace="4ed11430-853b-4a7b-8750-5408e2d387a9"/>
    <xsd:import namespace="d077d32f-1c4e-4c8c-ab83-d432997fa1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d11430-853b-4a7b-8750-5408e2d387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Oznake slike" ma:readOnly="false" ma:fieldId="{5cf76f15-5ced-4ddc-b409-7134ff3c332f}" ma:taxonomyMulti="true" ma:sspId="74e670e0-036f-40c5-a94b-014558db02e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77d32f-1c4e-4c8c-ab83-d432997fa1d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V skupni rabi z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V skupni rabi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f02bccd-0425-4cfb-ba4d-5d93d0bc6958}" ma:internalName="TaxCatchAll" ma:showField="CatchAllData" ma:web="d077d32f-1c4e-4c8c-ab83-d432997fa1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vsebin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E364114-32A6-4931-AD66-232E0EC75A9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C8B6738-5AA7-4E8B-8B7C-57371B062F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d11430-853b-4a7b-8750-5408e2d387a9"/>
    <ds:schemaRef ds:uri="d077d32f-1c4e-4c8c-ab83-d432997fa1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669</TotalTime>
  <Words>1648</Words>
  <Application>Microsoft Office PowerPoint</Application>
  <PresentationFormat>On-screen Show (4:3)</PresentationFormat>
  <Paragraphs>271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Privzeti načrt</vt:lpstr>
      <vt:lpstr>PowerPoint Presentation</vt:lpstr>
      <vt:lpstr>Pregled aktualnega stanja v postopkih po ZVEtL-1</vt:lpstr>
      <vt:lpstr>Uvod</vt:lpstr>
      <vt:lpstr>Vloga upravnika v postopkih po ZVEtL-1</vt:lpstr>
      <vt:lpstr>Vloga upravnika v postopkih po ZVEtL-1</vt:lpstr>
      <vt:lpstr>Kaj mora upravnik vedeti o postopkih po ZVEtL-1</vt:lpstr>
      <vt:lpstr>Kaj mora upravnik vedeti o postopkih po ZVEtL-1</vt:lpstr>
      <vt:lpstr>Kaj mora upravnik vedeti o postopkih po ZVEtL-1</vt:lpstr>
      <vt:lpstr>Kaj mora upravnik vedeti o postopkih po ZVEtL-1</vt:lpstr>
      <vt:lpstr>Kaj mora upravnik vedeti o postopkih po ZVEtL-1</vt:lpstr>
      <vt:lpstr>Kaj mora upravnik vedeti o postopkih po ZVEtL-1</vt:lpstr>
      <vt:lpstr>Kaj mora upravnik vedeti o postopkih po ZVEtL-1</vt:lpstr>
      <vt:lpstr>Kaj mora upravnik vedeti o postopkih po ZVEtL-1</vt:lpstr>
      <vt:lpstr>Kaj mora upravnik vedeti o postopkih po ZVEtL-1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Samo Grčman</dc:creator>
  <cp:lastModifiedBy>Barbara Jan Bufon</cp:lastModifiedBy>
  <cp:revision>21</cp:revision>
  <cp:lastPrinted>2023-11-15T14:24:41Z</cp:lastPrinted>
  <dcterms:created xsi:type="dcterms:W3CDTF">2018-09-24T13:04:37Z</dcterms:created>
  <dcterms:modified xsi:type="dcterms:W3CDTF">2023-11-15T14:36:09Z</dcterms:modified>
</cp:coreProperties>
</file>